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0" r:id="rId5"/>
    <p:sldId id="287" r:id="rId6"/>
    <p:sldId id="28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7200"/>
    <a:srgbClr val="820000"/>
    <a:srgbClr val="680068"/>
    <a:srgbClr val="800080"/>
    <a:srgbClr val="0000FF"/>
    <a:srgbClr val="BAF6FC"/>
    <a:srgbClr val="00823B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исунок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9"/>
              <a:chOff x="252" y="509"/>
              <a:chExt cx="630" cy="3549"/>
            </a:xfrm>
          </p:grpSpPr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 rot="5400000">
              <a:off x="1167" y="-390"/>
              <a:ext cx="3197" cy="5330"/>
              <a:chOff x="1635" y="771"/>
              <a:chExt cx="3665" cy="4100"/>
            </a:xfrm>
          </p:grpSpPr>
          <p:grpSp>
            <p:nvGrpSpPr>
              <p:cNvPr id="33" name="Group 16"/>
              <p:cNvGrpSpPr>
                <a:grpSpLocks/>
              </p:cNvGrpSpPr>
              <p:nvPr/>
            </p:nvGrpSpPr>
            <p:grpSpPr bwMode="auto">
              <a:xfrm>
                <a:off x="1635" y="782"/>
                <a:ext cx="734" cy="4089"/>
                <a:chOff x="1635" y="782"/>
                <a:chExt cx="734" cy="4089"/>
              </a:xfrm>
            </p:grpSpPr>
            <p:sp>
              <p:nvSpPr>
                <p:cNvPr id="4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1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3" y="80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5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69" y="816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4" name="Group 21"/>
              <p:cNvGrpSpPr>
                <a:grpSpLocks/>
              </p:cNvGrpSpPr>
              <p:nvPr/>
            </p:nvGrpSpPr>
            <p:grpSpPr bwMode="auto">
              <a:xfrm>
                <a:off x="2605" y="771"/>
                <a:ext cx="734" cy="4089"/>
                <a:chOff x="1635" y="782"/>
                <a:chExt cx="734" cy="4089"/>
              </a:xfrm>
            </p:grpSpPr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80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3" y="805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69" y="817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5" name="Group 26"/>
              <p:cNvGrpSpPr>
                <a:grpSpLocks/>
              </p:cNvGrpSpPr>
              <p:nvPr/>
            </p:nvGrpSpPr>
            <p:grpSpPr bwMode="auto">
              <a:xfrm>
                <a:off x="3596" y="782"/>
                <a:ext cx="734" cy="4089"/>
                <a:chOff x="1637" y="782"/>
                <a:chExt cx="734" cy="4089"/>
              </a:xfrm>
            </p:grpSpPr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37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2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5" y="80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1" y="816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  <p:grpSp>
            <p:nvGrpSpPr>
              <p:cNvPr id="36" name="Group 31"/>
              <p:cNvGrpSpPr>
                <a:grpSpLocks/>
              </p:cNvGrpSpPr>
              <p:nvPr/>
            </p:nvGrpSpPr>
            <p:grpSpPr bwMode="auto">
              <a:xfrm>
                <a:off x="4564" y="771"/>
                <a:ext cx="736" cy="4089"/>
                <a:chOff x="1635" y="782"/>
                <a:chExt cx="736" cy="4089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5" y="824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1" y="782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5" y="805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  <p:sp>
              <p:nvSpPr>
                <p:cNvPr id="4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1" y="817"/>
                  <a:ext cx="0" cy="4047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charset="0"/>
                  </a:endParaRPr>
                </a:p>
              </p:txBody>
            </p:sp>
          </p:grp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0" name="Line 38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2" name="Line 4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3660" y="528"/>
              <a:ext cx="629" cy="3548"/>
              <a:chOff x="253" y="509"/>
              <a:chExt cx="629" cy="3548"/>
            </a:xfrm>
          </p:grpSpPr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 flipV="1">
                <a:off x="253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8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20" name="Line 5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3" name="Line 5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4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5" name="Line 5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6" name="Line 6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57" name="AutoShape 3260"/>
          <p:cNvSpPr>
            <a:spLocks noChangeArrowheads="1"/>
          </p:cNvSpPr>
          <p:nvPr userDrawn="1"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58" name="Picture 3258" descr="ED00184_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59" name="Picture 3261" descr="j029107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0" name="Picture 3262" descr="j0303337"/>
          <p:cNvPicPr>
            <a:picLocks noChangeAspect="1" noChangeArrowheads="1" noCrop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1A51D-85F6-4C21-AB96-505209925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7291F-9E21-4FEB-BF3B-20B81FC9F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396C7-4D2E-4344-94C1-CA6C53606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93DC4-B1A4-4BDE-A565-E1A918998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5C41-345E-4546-9369-486879FF9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D7720-A2AC-4C6F-AB86-AD40B36DB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A3BF1-FB4C-4925-B078-E54D3448D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4CE0-CCE6-469C-B6AF-FE65D31C6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EB49D-EFCF-4717-8741-C28F97AF3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FD81-8839-4BF0-B3CE-2D5C8D5BA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C262C-D99C-43FA-B0BC-2A276E72B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251BBD3-A756-4095-B56A-02085119B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 userDrawn="1"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2" name="Group 11"/>
          <p:cNvGrpSpPr>
            <a:grpSpLocks/>
          </p:cNvGrpSpPr>
          <p:nvPr userDrawn="1"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3048000"/>
          </a:xfrm>
          <a:noFill/>
        </p:spPr>
        <p:txBody>
          <a:bodyPr/>
          <a:lstStyle/>
          <a:p>
            <a:r>
              <a:rPr lang="ru-RU" sz="4800" b="1" dirty="0" smtClean="0"/>
              <a:t>Оценка достижения </a:t>
            </a:r>
            <a:r>
              <a:rPr lang="ru-RU" sz="4800" b="1" dirty="0" err="1" smtClean="0"/>
              <a:t>метапредметных</a:t>
            </a:r>
            <a:r>
              <a:rPr lang="ru-RU" sz="4800" b="1" dirty="0" smtClean="0"/>
              <a:t> результатов младших школьников </a:t>
            </a:r>
            <a:endParaRPr lang="ru-RU" sz="4800" dirty="0"/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295400" y="4038600"/>
            <a:ext cx="6781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Чикина</a:t>
            </a:r>
            <a:r>
              <a:rPr lang="ru-RU" sz="2800" b="1" dirty="0" smtClean="0">
                <a:solidFill>
                  <a:srgbClr val="002060"/>
                </a:solidFill>
              </a:rPr>
              <a:t> Наталья Александровна, методист </a:t>
            </a:r>
            <a:r>
              <a:rPr lang="ru-RU" sz="2800" b="1" dirty="0" smtClean="0">
                <a:solidFill>
                  <a:srgbClr val="002060"/>
                </a:solidFill>
              </a:rPr>
              <a:t>МБОУ ДПО «ИМЦ</a:t>
            </a:r>
            <a:r>
              <a:rPr lang="ru-RU" sz="2800" b="1" dirty="0" smtClean="0">
                <a:solidFill>
                  <a:srgbClr val="002060"/>
                </a:solidFill>
              </a:rPr>
              <a:t>»,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учитель начальных классов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МБОУ «СОШ № 44» г. </a:t>
            </a:r>
            <a:r>
              <a:rPr lang="ru-RU" sz="2000" b="1" dirty="0" smtClean="0">
                <a:solidFill>
                  <a:srgbClr val="002060"/>
                </a:solidFill>
              </a:rPr>
              <a:t>Полысаево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08.11.2016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981199" y="227553"/>
            <a:ext cx="4724400" cy="650299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38200" y="152400"/>
          <a:ext cx="8001000" cy="6387084"/>
        </p:xfrm>
        <a:graphic>
          <a:graphicData uri="http://schemas.openxmlformats.org/drawingml/2006/table">
            <a:tbl>
              <a:tblPr/>
              <a:tblGrid>
                <a:gridCol w="2465294"/>
                <a:gridCol w="5535706"/>
              </a:tblGrid>
              <a:tr h="1590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Алгоритм самооценки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Что нужно было сделать в задаче (задании)?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Какова была цель?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Что нужно было получить в результате?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Удалось получить результат?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Найдено решение, ответ?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Справился полностью верно или с ошибкой? Какой, в чем?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Справился полностью самостоятельно или с помощью (кто помогал, в чем)?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Какое умение развивали при выполнении задания?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Каков был уровень задачи?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Определи уровень успешности, на котором ты решил задачу.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Исходя из своего уровня успешности, определи отметку, которую ты можешь    себе поставить.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Взаимоопрос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Ученики опрашивают друг друга по базовым (опорным)  листам. 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cs typeface="Times New Roman" pitchFamily="18" charset="0"/>
                        </a:rPr>
                        <a:t>Волшебные линеечки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  С помощью «линеечек» предельно лаконично оценивается все то, что подлежит оцениванию в терминах «больше – меньше».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   «Волшебная линеечка» 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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это отрезок, разделенный на высокий, средний или нижний уровни, который может быть расположен горизонтально или вертикально. Крайняя правая или верхняя точка – это высший уровень, который достигается, если задание выполнено максимально приближенно к образцу. «Линеечка» может содержать несколько шкал: правильность, аккуратность, красота, пропуск букв и т. п. На полях тетради ученик рисует «линеечку» и ставит на ней крестик на том уровне, которого, по его мнению, он достиг. При проверке тетрадей учитель ставит крестик красного цвета в то место, где, по его  мнению, он должен находиться.</a:t>
                      </a: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Вопрос к тексту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Универсальный приём, работающий на повышение интереса к учебному материалу.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Формирует: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содержательно формулировать вопросы;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оценивать границы своих знаний.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Перед изучением учебного текста ставится задача: составить к тексту список вопросов. Список можно ограничить. 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Например, 3 репродуктивных вопроса и 3 расширяющих или развивающих.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819" marR="308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09600" y="1143000"/>
            <a:ext cx="7772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Комплексная контрольная </a:t>
            </a:r>
            <a:r>
              <a:rPr lang="ru-RU" b="1" dirty="0" smtClean="0">
                <a:solidFill>
                  <a:srgbClr val="FF0000"/>
                </a:solidFill>
              </a:rPr>
              <a:t>работа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Составители: И</a:t>
            </a:r>
            <a:r>
              <a:rPr lang="ru-RU" b="1" dirty="0" smtClean="0">
                <a:solidFill>
                  <a:srgbClr val="002060"/>
                </a:solidFill>
              </a:rPr>
              <a:t>. С. Гутник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Н. </a:t>
            </a:r>
            <a:r>
              <a:rPr lang="ru-RU" b="1" dirty="0" err="1" smtClean="0">
                <a:solidFill>
                  <a:srgbClr val="002060"/>
                </a:solidFill>
              </a:rPr>
              <a:t>А.Чикина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учителя </a:t>
            </a:r>
            <a:r>
              <a:rPr lang="ru-RU" b="1" dirty="0">
                <a:solidFill>
                  <a:srgbClr val="002060"/>
                </a:solidFill>
              </a:rPr>
              <a:t>начальных классов </a:t>
            </a:r>
            <a:r>
              <a:rPr lang="ru-RU" b="1" dirty="0" smtClean="0">
                <a:solidFill>
                  <a:srgbClr val="002060"/>
                </a:solidFill>
              </a:rPr>
              <a:t> МБОУ «СОШ № 44»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14400" y="2025879"/>
            <a:ext cx="72390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Вариант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Прочитай текст.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уже сорок пять веков египетские пирамиды вызывают удивление и восхищение. И сегодня эти огромные гробницы служат символами египетской культуры.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Пирамиды стоят на краю огромной пустыни  и производят неизгладимое впечатление и на человека нашего времени. Первоначальная высота пирамиды Хеопса  была 147 метров,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Хефрена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144 метра. Сегодня пирамида Хеопса возвышается над пустыней лишь на 137 метров,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Хафра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на 136 метров.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Самой древней пирамидой архитектурного ансамбля в Гизе является пирамида Хеопса.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Строители работали на основании проектов, чертежей, планов и по ним изготовляли  модели будущих пирамид.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Дашуре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 найден макет пирамиды времён XIII династии фараонов с коридорами и камерами. Наибольшую трудность при проектировании пирамид представляло выравнивание основания, что при длине стороны в 100, 200 метров было весьма сложным.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600" y="45720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Проверочная работа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составитель: Н</a:t>
            </a:r>
            <a:r>
              <a:rPr lang="ru-RU" b="1" dirty="0" smtClean="0">
                <a:solidFill>
                  <a:srgbClr val="002060"/>
                </a:solidFill>
              </a:rPr>
              <a:t>. К. Шумилова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учитель </a:t>
            </a:r>
            <a:r>
              <a:rPr lang="ru-RU" b="1" dirty="0" smtClean="0">
                <a:solidFill>
                  <a:srgbClr val="002060"/>
                </a:solidFill>
              </a:rPr>
              <a:t>начальных </a:t>
            </a:r>
            <a:r>
              <a:rPr lang="ru-RU" b="1" dirty="0" smtClean="0">
                <a:solidFill>
                  <a:srgbClr val="002060"/>
                </a:solidFill>
              </a:rPr>
              <a:t>классов МБОУ «СОШ № 44»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Rectangle 60"/>
          <p:cNvSpPr>
            <a:spLocks noChangeArrowheads="1"/>
          </p:cNvSpPr>
          <p:nvPr/>
        </p:nvSpPr>
        <p:spPr bwMode="auto">
          <a:xfrm>
            <a:off x="838200" y="1272570"/>
            <a:ext cx="77724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92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задания (по тексту)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3-м предложении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слово, в котором все согласные звуки звонкие.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Выпиши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слово.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Найди в тексте подчёркнутые слова и выпиши их. Произнеси эти слова,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поставь в них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 ударения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ударными гласными.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Определи и запиши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основную мысль текста: что автор хотел сказать читателю.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какие части можно разделить текст?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Составь и запиши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план текста из четырёх пунктов. В плане ты можешь использовать сочетания слов или предложения.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Задай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тексту вопрос,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который поможет определить,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насколько точно твои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одноклассники поняли его содержание.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свой вопрос.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ты понимаешь значение слова «недугах»?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своё объяснение.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 7-м предложении найди слово, состав которого соответствует схеме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т.д.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49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1219200" y="3048000"/>
            <a:ext cx="678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672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Оценка достижения метапредметных результатов младших школьников 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Магические квадраты</dc:subject>
  <dc:creator>Коровина</dc:creator>
  <cp:lastModifiedBy>Admin</cp:lastModifiedBy>
  <cp:revision>63</cp:revision>
  <cp:lastPrinted>1601-01-01T00:00:00Z</cp:lastPrinted>
  <dcterms:created xsi:type="dcterms:W3CDTF">1601-01-01T00:00:00Z</dcterms:created>
  <dcterms:modified xsi:type="dcterms:W3CDTF">2016-11-16T16:45:06Z</dcterms:modified>
  <cp:category>математика 2 класс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