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6" r:id="rId3"/>
    <p:sldId id="307" r:id="rId4"/>
    <p:sldId id="306" r:id="rId5"/>
    <p:sldId id="279" r:id="rId6"/>
    <p:sldId id="278" r:id="rId7"/>
    <p:sldId id="280" r:id="rId8"/>
    <p:sldId id="281" r:id="rId9"/>
    <p:sldId id="282" r:id="rId10"/>
    <p:sldId id="283" r:id="rId11"/>
    <p:sldId id="277" r:id="rId12"/>
    <p:sldId id="284" r:id="rId13"/>
    <p:sldId id="259" r:id="rId14"/>
    <p:sldId id="309" r:id="rId15"/>
    <p:sldId id="314" r:id="rId16"/>
    <p:sldId id="310" r:id="rId17"/>
    <p:sldId id="311" r:id="rId18"/>
    <p:sldId id="313" r:id="rId19"/>
    <p:sldId id="312" r:id="rId20"/>
    <p:sldId id="308" r:id="rId21"/>
    <p:sldId id="302" r:id="rId22"/>
    <p:sldId id="303" r:id="rId23"/>
    <p:sldId id="304" r:id="rId24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73C11-7EEA-4A7E-BF62-3FB93B62F2E3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0C015-3AA7-4290-A226-C1A882FF78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22772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4FD92-FF66-4E58-A30B-C30095BEE3A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85598"/>
            <a:ext cx="545211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7CE44-E7D9-4978-A520-DE0881AD82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52429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CE44-E7D9-4978-A520-DE0881AD825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7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2D22-5F63-47E2-A9ED-C7E33BD7432A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F4E-6080-42AD-AED6-1E28F2D59C03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5BB5-A9E1-4B06-9CDA-0310211582DA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7683-EAB3-4EF8-8BD8-DBF88C3E3808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B392-DAA5-4933-A8D3-45F7A83AF022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C65D-6245-4D7A-8C5F-833C3F6E2467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9AC19-E7F5-4819-AB05-95F3E417FD3E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5081-1111-4C5D-81AB-0F7B0BF75EFE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D9BF-BFED-4ACA-91BC-C8038034FDE7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A5C1-9D78-404F-AA0A-670D50765C99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6310-0322-4D87-894A-5992F90D32DE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B911-6C48-4DA4-8E4A-C2272199EA73}" type="datetime1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Кузбасский образовательный форум-2016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59"/>
            <a:ext cx="7772400" cy="2643207"/>
          </a:xfrm>
        </p:spPr>
        <p:txBody>
          <a:bodyPr>
            <a:normAutofit/>
          </a:bodyPr>
          <a:lstStyle/>
          <a:p>
            <a:r>
              <a:rPr lang="ru-RU" sz="6600" b="1" smtClean="0">
                <a:solidFill>
                  <a:srgbClr val="FF0000"/>
                </a:solidFill>
              </a:rPr>
              <a:t>СТАНДАРТЫ </a:t>
            </a:r>
            <a:r>
              <a:rPr lang="ru-RU" sz="6600" b="1" smtClean="0">
                <a:solidFill>
                  <a:srgbClr val="FF0000"/>
                </a:solidFill>
              </a:rPr>
              <a:t/>
            </a:r>
            <a:br>
              <a:rPr lang="ru-RU" sz="6600" b="1" smtClean="0">
                <a:solidFill>
                  <a:srgbClr val="FF0000"/>
                </a:solidFill>
              </a:rPr>
            </a:br>
            <a:r>
              <a:rPr lang="ru-RU" sz="6600" b="1" smtClean="0">
                <a:solidFill>
                  <a:srgbClr val="FF0000"/>
                </a:solidFill>
              </a:rPr>
              <a:t>В </a:t>
            </a:r>
            <a:r>
              <a:rPr lang="ru-RU" sz="6600" b="1" dirty="0" smtClean="0">
                <a:solidFill>
                  <a:srgbClr val="FF0000"/>
                </a:solidFill>
              </a:rPr>
              <a:t>ОБРАЗОВАНИИ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643446"/>
            <a:ext cx="7052544" cy="1143008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i="1" dirty="0" err="1" smtClean="0">
                <a:solidFill>
                  <a:srgbClr val="002060"/>
                </a:solidFill>
              </a:rPr>
              <a:t>Гутник</a:t>
            </a:r>
            <a:r>
              <a:rPr lang="ru-RU" b="1" i="1" dirty="0" smtClean="0">
                <a:solidFill>
                  <a:srgbClr val="002060"/>
                </a:solidFill>
              </a:rPr>
              <a:t> Ирина Сергеевна, </a:t>
            </a:r>
          </a:p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директор МБОУ ДПО «ИМЦ»</a:t>
            </a:r>
          </a:p>
          <a:p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305188" cy="506393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23.03.2016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235097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ФГОС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образования  обучающихся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с умственной отсталостью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429000"/>
            <a:ext cx="8215370" cy="2209800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Приказ Минобрнауки России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19.12.2014 № 1599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(к правоотношениям возникшим с 01.09.2016)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36713"/>
            <a:ext cx="8715436" cy="1163527"/>
          </a:xfrm>
        </p:spPr>
        <p:txBody>
          <a:bodyPr>
            <a:noAutofit/>
          </a:bodyPr>
          <a:lstStyle/>
          <a:p>
            <a:r>
              <a:rPr lang="ru-RU" sz="5200" b="1" dirty="0" smtClean="0">
                <a:solidFill>
                  <a:srgbClr val="FF0000"/>
                </a:solidFill>
              </a:rPr>
              <a:t>Образовательный стандарт</a:t>
            </a:r>
            <a:endParaRPr lang="ru-RU" sz="5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215370" cy="363856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Совокупность обязательных требований к </a:t>
            </a:r>
            <a:r>
              <a:rPr lang="ru-RU" b="1" u="sng" dirty="0" smtClean="0">
                <a:solidFill>
                  <a:srgbClr val="002060"/>
                </a:solidFill>
              </a:rPr>
              <a:t>высшему образованию </a:t>
            </a:r>
            <a:r>
              <a:rPr lang="ru-RU" b="1" dirty="0" smtClean="0">
                <a:solidFill>
                  <a:srgbClr val="002060"/>
                </a:solidFill>
              </a:rPr>
              <a:t>по специальностям             и направлениям подготовки, утвержденных образовательными организациями высшего образования.</a:t>
            </a:r>
          </a:p>
          <a:p>
            <a:pPr algn="l"/>
            <a:r>
              <a:rPr lang="ru-RU" b="1" i="1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i="1" dirty="0" smtClean="0">
                <a:solidFill>
                  <a:srgbClr val="002060"/>
                </a:solidFill>
              </a:rPr>
              <a:t>(№ 273-ФЗ, статья 2, п. 7)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36713"/>
            <a:ext cx="8715436" cy="1163527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</a:rPr>
              <a:t>Профессиональный </a:t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>стандарт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3638560"/>
          </a:xfrm>
        </p:spPr>
        <p:txBody>
          <a:bodyPr/>
          <a:lstStyle/>
          <a:p>
            <a:pPr algn="l"/>
            <a:endParaRPr lang="ru-RU" b="1" dirty="0" smtClean="0">
              <a:solidFill>
                <a:schemeClr val="tx2"/>
              </a:solidFill>
            </a:endParaRP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Характеристика квалификации, необходимой работнику для осуществления определенного вида профессиональной деятельности.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Профессиональный стандарт применяется работодателями  при: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формировании кадровой политики 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  управлении персоналом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  организации обучения и аттестации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  заключении трудовых договоров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  разработке должностных инструкций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  установлении систем оплаты труда</a:t>
            </a: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Федеральный закон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от 02.05.2015 № 122-ФЗ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«О внесении изменений в Трудовой кодекс Российской Федерации и статьи 11 и 73 Федерального закона "Об образовании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Российской Федерации"»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</a:rPr>
              <a:t>(c 01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.07.2016)</a:t>
            </a:r>
          </a:p>
          <a:p>
            <a:pPr algn="ctr">
              <a:buNone/>
            </a:pP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Профессиональный стандарт педагога (учитель, воспитатель)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Приказ Министерства труда                          и социальной защиты РФ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от 18.10.2013 № 544н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( с 01.01.2015)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???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Приказ Министерства труда                          и социальной защиты РФ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от 25.12.2014 № 1115н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(с 01.01.2017)</a:t>
            </a:r>
          </a:p>
          <a:p>
            <a:pPr algn="ctr">
              <a:buNone/>
            </a:pP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Профессиональный стандарт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«Педагог-психолог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(психолог в сфере образования)»</a:t>
            </a:r>
          </a:p>
          <a:p>
            <a:pPr algn="ctr">
              <a:buNone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Приказ Министерства труда                          и социальной защиты РФ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от 24.07.2015 № 514н 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( с 01.01.2017)</a:t>
            </a:r>
          </a:p>
          <a:p>
            <a:pPr algn="ctr">
              <a:buNone/>
            </a:pP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Профессиональный стандарт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«Педагог дополнительного образования детей и взрослых»</a:t>
            </a:r>
          </a:p>
          <a:p>
            <a:pPr algn="ctr">
              <a:buNone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Приказ Министерства труда                          и социальной защиты РФ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от 08.09.2015 № 613н 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( с 01.01.2017)</a:t>
            </a:r>
          </a:p>
          <a:p>
            <a:pPr algn="ctr">
              <a:buNone/>
            </a:pP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Профессиональный стандарт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«Руководитель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образовательной организации»</a:t>
            </a:r>
          </a:p>
          <a:p>
            <a:pPr algn="ctr">
              <a:buNone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Проект приказа Министерства труда                          и социальной защиты РФ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от 08.09.2015 № 613н 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( с 2018 года)</a:t>
            </a:r>
          </a:p>
          <a:p>
            <a:pPr algn="ctr">
              <a:buNone/>
            </a:pP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График разработки и применения профессиональных стандартов</a:t>
            </a:r>
          </a:p>
          <a:p>
            <a:pPr algn="ctr">
              <a:buNone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Приказ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Министерства образования и науки РФ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от 27.05.2015 № 536 </a:t>
            </a:r>
          </a:p>
          <a:p>
            <a:pPr algn="ctr">
              <a:buNone/>
            </a:pPr>
            <a:endParaRPr lang="ru-RU" sz="3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1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СТАНДАРТ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400052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1) В переводе с английского языка это слово переводится как </a:t>
            </a:r>
            <a:r>
              <a:rPr lang="ru-RU" sz="2800" b="1" dirty="0" smtClean="0">
                <a:solidFill>
                  <a:srgbClr val="002060"/>
                </a:solidFill>
              </a:rPr>
              <a:t>норма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 2) В широком смысле слова – это </a:t>
            </a:r>
            <a:r>
              <a:rPr lang="ru-RU" sz="2800" b="1" dirty="0" smtClean="0">
                <a:solidFill>
                  <a:srgbClr val="002060"/>
                </a:solidFill>
              </a:rPr>
              <a:t>образец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эталон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модель</a:t>
            </a:r>
            <a:r>
              <a:rPr lang="ru-RU" sz="2800" dirty="0" smtClean="0">
                <a:solidFill>
                  <a:srgbClr val="002060"/>
                </a:solidFill>
              </a:rPr>
              <a:t>, принимаемые за исходные для сопоставления с ними других подобных объектов.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 3) Его разрабатывают как на материальные предметы, так и на нормы, правила, требования различного характера. </a:t>
            </a:r>
          </a:p>
          <a:p>
            <a:pPr algn="l"/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00034" y="5072074"/>
            <a:ext cx="8143932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Какая прелесть,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эти ваши профессиональные стандарты!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dg55.mycdn.me/image?t=0&amp;bid=803826884218&amp;id=803826884218&amp;plc=WEB&amp;tkn=PklW8MZvDEd6BlsOI2jJkNWW-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0538" y="1071546"/>
            <a:ext cx="5622925" cy="3714776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38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flipH="1">
            <a:off x="571472" y="1142985"/>
            <a:ext cx="4429156" cy="142875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Фридрих Вильгельм Генрих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Алекса́ндр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фон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Гу́мбольдт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(1769-1859)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luvs.cz/uploads/pics/Humboldt_Alexan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142984"/>
            <a:ext cx="3571900" cy="478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38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8596" y="5072074"/>
            <a:ext cx="8358246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Какая прелесть,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эти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профессиональные стандарты!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bustyteengallery.com/images/13aq6/how-to-get-your-hot-teacher-to-notice-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5648325" cy="333375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40138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36713"/>
            <a:ext cx="8358246" cy="877775"/>
          </a:xfrm>
        </p:spPr>
        <p:txBody>
          <a:bodyPr>
            <a:noAutofit/>
          </a:bodyPr>
          <a:lstStyle/>
          <a:p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7715304" cy="2214578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smtClean="0">
                <a:solidFill>
                  <a:srgbClr val="002060"/>
                </a:solidFill>
              </a:rPr>
              <a:t>Гутник Ирина Сергеевна, </a:t>
            </a:r>
          </a:p>
          <a:p>
            <a:pPr algn="r"/>
            <a:r>
              <a:rPr lang="ru-RU" sz="2800" b="1" i="1" dirty="0" smtClean="0">
                <a:solidFill>
                  <a:srgbClr val="002060"/>
                </a:solidFill>
              </a:rPr>
              <a:t>директор МБОУ ДПО «ИМЦ»</a:t>
            </a:r>
          </a:p>
          <a:p>
            <a:pPr algn="r"/>
            <a:r>
              <a:rPr lang="ru-RU" sz="2800" b="1" i="1" dirty="0" smtClean="0">
                <a:solidFill>
                  <a:srgbClr val="002060"/>
                </a:solidFill>
              </a:rPr>
              <a:t>телефон: 4-43-99</a:t>
            </a:r>
          </a:p>
          <a:p>
            <a:pPr algn="r"/>
            <a:r>
              <a:rPr lang="en-US" sz="2800" b="1" i="1" dirty="0" smtClean="0">
                <a:solidFill>
                  <a:srgbClr val="002060"/>
                </a:solidFill>
              </a:rPr>
              <a:t>e-mail</a:t>
            </a:r>
            <a:r>
              <a:rPr lang="ru-RU" sz="2800" b="1" i="1" dirty="0" smtClean="0">
                <a:solidFill>
                  <a:srgbClr val="002060"/>
                </a:solidFill>
              </a:rPr>
              <a:t>:</a:t>
            </a:r>
            <a:r>
              <a:rPr lang="en-US" sz="2800" b="1" i="1" dirty="0" smtClean="0">
                <a:solidFill>
                  <a:srgbClr val="002060"/>
                </a:solidFill>
              </a:rPr>
              <a:t> polimc41@mail.ru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Стандартизация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929618" cy="371477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Вид человеческой деятельности, направленный на то, чтобы упорядочить оптимальным образом деятельность людей в различных областях.</a:t>
            </a:r>
            <a:endParaRPr lang="ru-RU" sz="3600" dirty="0" smtClean="0"/>
          </a:p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 algn="l"/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ФГОС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36385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Совокупность обязательных требований          к образованию определенного уровня              и (или) к профессии, специальности                  и направлению подготовки, утвержденных федеральным органом исполнительной власти.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</a:rPr>
              <a:t>(№ 273-ФЗ, статья 2, п. 6;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</a:rPr>
              <a:t>№ 273-ФЗ, </a:t>
            </a:r>
            <a:r>
              <a:rPr lang="ru-RU" i="1" dirty="0" smtClean="0">
                <a:solidFill>
                  <a:srgbClr val="FF0000"/>
                </a:solidFill>
              </a:rPr>
              <a:t>статья 11 с изменениями</a:t>
            </a:r>
            <a:r>
              <a:rPr lang="ru-RU" i="1" dirty="0" smtClean="0">
                <a:solidFill>
                  <a:srgbClr val="002060"/>
                </a:solidFill>
              </a:rPr>
              <a:t>)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ФГОС ДО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363856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Приказ Минобрнауки России 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17.10.2013 № 1155</a:t>
            </a:r>
          </a:p>
          <a:p>
            <a:pPr algn="r"/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ФГОС НОО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36385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Приказ Минобрнауки России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06.10.2009 № 373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(в редакции от 18.05.2015)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ФГОС ООО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3638560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Приказ Минобрнауки России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17.12.2010 № 1897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(в редакции от 29.12.2014)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635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ФГОС СОО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3638560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Приказ Минобрнауки России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17.05.2012 № 413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(в редакции от 29.12.2014)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06469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ФГОС НОО обучающихся с ОВЗ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000372"/>
            <a:ext cx="8215370" cy="26384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Приказ Минобрнауки России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19.12.2014 № 1598 </a:t>
            </a:r>
          </a:p>
          <a:p>
            <a:r>
              <a:rPr lang="ru-RU" sz="3000" i="1" dirty="0" smtClean="0">
                <a:solidFill>
                  <a:srgbClr val="002060"/>
                </a:solidFill>
              </a:rPr>
              <a:t>(к правоотношениям возникшим с 01.09.2016)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445</Words>
  <Application>Microsoft Office PowerPoint</Application>
  <PresentationFormat>Экран (4:3)</PresentationFormat>
  <Paragraphs>112</Paragraphs>
  <Slides>23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СТАНДАРТЫ  В ОБРАЗОВАНИИ</vt:lpstr>
      <vt:lpstr>СТАНДАРТ</vt:lpstr>
      <vt:lpstr>Стандартизация</vt:lpstr>
      <vt:lpstr>ФГОС</vt:lpstr>
      <vt:lpstr>ФГОС ДО</vt:lpstr>
      <vt:lpstr>ФГОС НОО </vt:lpstr>
      <vt:lpstr>ФГОС ООО</vt:lpstr>
      <vt:lpstr>ФГОС СОО</vt:lpstr>
      <vt:lpstr>ФГОС НОО обучающихся с ОВЗ</vt:lpstr>
      <vt:lpstr>ФГОС  образования  обучающихся  с умственной отсталостью</vt:lpstr>
      <vt:lpstr>Образовательный стандарт</vt:lpstr>
      <vt:lpstr>Профессиональный  стандарт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Кислициа-ПК</cp:lastModifiedBy>
  <cp:revision>144</cp:revision>
  <dcterms:created xsi:type="dcterms:W3CDTF">2013-01-28T19:28:30Z</dcterms:created>
  <dcterms:modified xsi:type="dcterms:W3CDTF">2016-10-17T07:34:12Z</dcterms:modified>
</cp:coreProperties>
</file>