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76" r:id="rId3"/>
    <p:sldId id="307" r:id="rId4"/>
    <p:sldId id="306" r:id="rId5"/>
    <p:sldId id="279" r:id="rId6"/>
    <p:sldId id="278" r:id="rId7"/>
    <p:sldId id="280" r:id="rId8"/>
    <p:sldId id="281" r:id="rId9"/>
    <p:sldId id="282" r:id="rId10"/>
    <p:sldId id="283" r:id="rId11"/>
    <p:sldId id="277" r:id="rId12"/>
    <p:sldId id="284" r:id="rId13"/>
    <p:sldId id="259" r:id="rId14"/>
    <p:sldId id="309" r:id="rId15"/>
    <p:sldId id="314" r:id="rId16"/>
    <p:sldId id="310" r:id="rId17"/>
    <p:sldId id="311" r:id="rId18"/>
    <p:sldId id="313" r:id="rId19"/>
    <p:sldId id="312" r:id="rId20"/>
    <p:sldId id="308" r:id="rId21"/>
    <p:sldId id="302" r:id="rId22"/>
    <p:sldId id="303" r:id="rId23"/>
    <p:sldId id="304" r:id="rId24"/>
  </p:sldIdLst>
  <p:sldSz cx="9144000" cy="6858000" type="screen4x3"/>
  <p:notesSz cx="6815138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94667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226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60335" y="0"/>
            <a:ext cx="2953226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073C11-7EEA-4A7E-BF62-3FB93B62F2E3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5170"/>
            <a:ext cx="2953226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60335" y="9445170"/>
            <a:ext cx="2953226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A0C015-3AA7-4290-A226-C1A882FF78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1227723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3226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89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4FD92-FF66-4E58-A30B-C30095BEE3A4}" type="datetimeFigureOut">
              <a:rPr lang="ru-RU" smtClean="0"/>
              <a:pPr/>
              <a:t>17.10.2016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1243013"/>
            <a:ext cx="4471988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4" y="4785598"/>
            <a:ext cx="5452110" cy="3915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53226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5170"/>
            <a:ext cx="2953226" cy="49893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7CE44-E7D9-4978-A520-DE0881AD825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7524292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7CE44-E7D9-4978-A520-DE0881AD8257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21720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7CE44-E7D9-4978-A520-DE0881AD8257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21720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7CE44-E7D9-4978-A520-DE0881AD8257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21720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7CE44-E7D9-4978-A520-DE0881AD8257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21720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7CE44-E7D9-4978-A520-DE0881AD8257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2172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7CE44-E7D9-4978-A520-DE0881AD8257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21720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7CE44-E7D9-4978-A520-DE0881AD8257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2172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7CE44-E7D9-4978-A520-DE0881AD8257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21720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7CE44-E7D9-4978-A520-DE0881AD8257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21720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7CE44-E7D9-4978-A520-DE0881AD8257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21720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7CE44-E7D9-4978-A520-DE0881AD8257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21720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7CE44-E7D9-4978-A520-DE0881AD8257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21720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97CE44-E7D9-4978-A520-DE0881AD8257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2172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62D22-5F63-47E2-A9ED-C7E33BD7432A}" type="datetime1">
              <a:rPr lang="ru-RU" smtClean="0"/>
              <a:pPr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Кузбасский образовательный форум-2016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78BF4E-6080-42AD-AED6-1E28F2D59C03}" type="datetime1">
              <a:rPr lang="ru-RU" smtClean="0"/>
              <a:pPr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Кузбасский образовательный форум-2016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85BB5-A9E1-4B06-9CDA-0310211582DA}" type="datetime1">
              <a:rPr lang="ru-RU" smtClean="0"/>
              <a:pPr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Кузбасский образовательный форум-2016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237683-EAB3-4EF8-8BD8-DBF88C3E3808}" type="datetime1">
              <a:rPr lang="ru-RU" smtClean="0"/>
              <a:pPr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Кузбасский образовательный форум-2016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3B392-DAA5-4933-A8D3-45F7A83AF022}" type="datetime1">
              <a:rPr lang="ru-RU" smtClean="0"/>
              <a:pPr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Кузбасский образовательный форум-2016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6C65D-6245-4D7A-8C5F-833C3F6E2467}" type="datetime1">
              <a:rPr lang="ru-RU" smtClean="0"/>
              <a:pPr/>
              <a:t>17.10.2016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Кузбасский образовательный форум-2016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9AC19-E7F5-4819-AB05-95F3E417FD3E}" type="datetime1">
              <a:rPr lang="ru-RU" smtClean="0"/>
              <a:pPr/>
              <a:t>17.10.2016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Кузбасский образовательный форум-2016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05081-1111-4C5D-81AB-0F7B0BF75EFE}" type="datetime1">
              <a:rPr lang="ru-RU" smtClean="0"/>
              <a:pPr/>
              <a:t>17.10.2016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Кузбасский образовательный форум-2016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0D9BF-BFED-4ACA-91BC-C8038034FDE7}" type="datetime1">
              <a:rPr lang="ru-RU" smtClean="0"/>
              <a:pPr/>
              <a:t>17.10.2016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Кузбасский образовательный форум-2016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7A5C1-9D78-404F-AA0A-670D50765C99}" type="datetime1">
              <a:rPr lang="ru-RU" smtClean="0"/>
              <a:pPr/>
              <a:t>17.10.2016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Кузбасский образовательный форум-2016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6310-0322-4D87-894A-5992F90D32DE}" type="datetime1">
              <a:rPr lang="ru-RU" smtClean="0"/>
              <a:pPr/>
              <a:t>17.10.2016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Кузбасский образовательный форум-2016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2B911-6C48-4DA4-8E4A-C2272199EA73}" type="datetime1">
              <a:rPr lang="ru-RU" smtClean="0"/>
              <a:pPr/>
              <a:t>17.10.2016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Кузбасский образовательный форум-2016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85859"/>
            <a:ext cx="7772400" cy="2643207"/>
          </a:xfrm>
        </p:spPr>
        <p:txBody>
          <a:bodyPr>
            <a:normAutofit/>
          </a:bodyPr>
          <a:lstStyle/>
          <a:p>
            <a:r>
              <a:rPr lang="ru-RU" sz="6600" b="1" smtClean="0">
                <a:solidFill>
                  <a:srgbClr val="FF0000"/>
                </a:solidFill>
              </a:rPr>
              <a:t>СТАНДАРТЫ </a:t>
            </a:r>
            <a:r>
              <a:rPr lang="ru-RU" sz="6600" b="1" smtClean="0">
                <a:solidFill>
                  <a:srgbClr val="FF0000"/>
                </a:solidFill>
              </a:rPr>
              <a:t/>
            </a:r>
            <a:br>
              <a:rPr lang="ru-RU" sz="6600" b="1" smtClean="0">
                <a:solidFill>
                  <a:srgbClr val="FF0000"/>
                </a:solidFill>
              </a:rPr>
            </a:br>
            <a:r>
              <a:rPr lang="ru-RU" sz="6600" b="1" smtClean="0">
                <a:solidFill>
                  <a:srgbClr val="FF0000"/>
                </a:solidFill>
              </a:rPr>
              <a:t>В </a:t>
            </a:r>
            <a:r>
              <a:rPr lang="ru-RU" sz="6600" b="1" dirty="0" smtClean="0">
                <a:solidFill>
                  <a:srgbClr val="FF0000"/>
                </a:solidFill>
              </a:rPr>
              <a:t>ОБРАЗОВАНИИ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4643446"/>
            <a:ext cx="7052544" cy="1143008"/>
          </a:xfrm>
        </p:spPr>
        <p:txBody>
          <a:bodyPr>
            <a:normAutofit lnSpcReduction="10000"/>
          </a:bodyPr>
          <a:lstStyle/>
          <a:p>
            <a:pPr algn="r"/>
            <a:r>
              <a:rPr lang="ru-RU" b="1" i="1" dirty="0" err="1" smtClean="0">
                <a:solidFill>
                  <a:srgbClr val="002060"/>
                </a:solidFill>
              </a:rPr>
              <a:t>Гутник</a:t>
            </a:r>
            <a:r>
              <a:rPr lang="ru-RU" b="1" i="1" dirty="0" smtClean="0">
                <a:solidFill>
                  <a:srgbClr val="002060"/>
                </a:solidFill>
              </a:rPr>
              <a:t> Ирина Сергеевна, </a:t>
            </a:r>
          </a:p>
          <a:p>
            <a:pPr algn="r"/>
            <a:r>
              <a:rPr lang="ru-RU" b="1" i="1" dirty="0" smtClean="0">
                <a:solidFill>
                  <a:srgbClr val="002060"/>
                </a:solidFill>
              </a:rPr>
              <a:t>директор МБОУ ДПО «ИМЦ»</a:t>
            </a:r>
          </a:p>
          <a:p>
            <a:endParaRPr lang="ru-RU" b="1" i="1" dirty="0">
              <a:solidFill>
                <a:schemeClr val="tx2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15082"/>
            <a:ext cx="3305188" cy="506393"/>
          </a:xfrm>
        </p:spPr>
        <p:txBody>
          <a:bodyPr/>
          <a:lstStyle/>
          <a:p>
            <a:r>
              <a:rPr lang="ru-RU" sz="2400" b="1" dirty="0" smtClean="0">
                <a:solidFill>
                  <a:schemeClr val="tx1"/>
                </a:solidFill>
              </a:rPr>
              <a:t>23.03.2016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887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2235097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FF0000"/>
                </a:solidFill>
              </a:rPr>
              <a:t>ФГОС </a:t>
            </a:r>
            <a:br>
              <a:rPr lang="ru-RU" sz="4800" b="1" dirty="0" smtClean="0">
                <a:solidFill>
                  <a:srgbClr val="FF0000"/>
                </a:solidFill>
              </a:rPr>
            </a:br>
            <a:r>
              <a:rPr lang="ru-RU" sz="4800" b="1" dirty="0" smtClean="0">
                <a:solidFill>
                  <a:srgbClr val="FF0000"/>
                </a:solidFill>
              </a:rPr>
              <a:t>образования  обучающихся </a:t>
            </a:r>
            <a:br>
              <a:rPr lang="ru-RU" sz="4800" b="1" dirty="0" smtClean="0">
                <a:solidFill>
                  <a:srgbClr val="FF0000"/>
                </a:solidFill>
              </a:rPr>
            </a:br>
            <a:r>
              <a:rPr lang="ru-RU" sz="4800" b="1" dirty="0" smtClean="0">
                <a:solidFill>
                  <a:srgbClr val="FF0000"/>
                </a:solidFill>
              </a:rPr>
              <a:t>с умственной отсталостью</a:t>
            </a:r>
            <a:endParaRPr lang="ru-RU" sz="48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3429000"/>
            <a:ext cx="8215370" cy="2209800"/>
          </a:xfrm>
        </p:spPr>
        <p:txBody>
          <a:bodyPr>
            <a:normAutofit fontScale="92500"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Приказ Минобрнауки России</a:t>
            </a:r>
          </a:p>
          <a:p>
            <a:r>
              <a:rPr lang="ru-RU" sz="4000" b="1" dirty="0" smtClean="0">
                <a:solidFill>
                  <a:srgbClr val="002060"/>
                </a:solidFill>
              </a:rPr>
              <a:t>от 19.12.2014 № 1599 </a:t>
            </a:r>
          </a:p>
          <a:p>
            <a:r>
              <a:rPr lang="ru-RU" i="1" dirty="0" smtClean="0">
                <a:solidFill>
                  <a:srgbClr val="002060"/>
                </a:solidFill>
              </a:rPr>
              <a:t>(к правоотношениям возникшим с 01.09.2016)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7887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836713"/>
            <a:ext cx="8715436" cy="1163527"/>
          </a:xfrm>
        </p:spPr>
        <p:txBody>
          <a:bodyPr>
            <a:noAutofit/>
          </a:bodyPr>
          <a:lstStyle/>
          <a:p>
            <a:r>
              <a:rPr lang="ru-RU" sz="5200" b="1" dirty="0" smtClean="0">
                <a:solidFill>
                  <a:srgbClr val="FF0000"/>
                </a:solidFill>
              </a:rPr>
              <a:t>Образовательный стандарт</a:t>
            </a:r>
            <a:endParaRPr lang="ru-RU" sz="52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2000240"/>
            <a:ext cx="8215370" cy="3638560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002060"/>
                </a:solidFill>
              </a:rPr>
              <a:t>Совокупность обязательных требований к </a:t>
            </a:r>
            <a:r>
              <a:rPr lang="ru-RU" b="1" u="sng" dirty="0" smtClean="0">
                <a:solidFill>
                  <a:srgbClr val="002060"/>
                </a:solidFill>
              </a:rPr>
              <a:t>высшему образованию </a:t>
            </a:r>
            <a:r>
              <a:rPr lang="ru-RU" b="1" dirty="0" smtClean="0">
                <a:solidFill>
                  <a:srgbClr val="002060"/>
                </a:solidFill>
              </a:rPr>
              <a:t>по специальностям             и направлениям подготовки, утвержденных образовательными организациями высшего образования.</a:t>
            </a:r>
          </a:p>
          <a:p>
            <a:pPr algn="l"/>
            <a:r>
              <a:rPr lang="ru-RU" b="1" i="1" dirty="0" smtClean="0">
                <a:solidFill>
                  <a:srgbClr val="002060"/>
                </a:solidFill>
              </a:rPr>
              <a:t>                                  </a:t>
            </a:r>
            <a:r>
              <a:rPr lang="ru-RU" i="1" dirty="0" smtClean="0">
                <a:solidFill>
                  <a:srgbClr val="002060"/>
                </a:solidFill>
              </a:rPr>
              <a:t>(№ 273-ФЗ, статья 2, п. 7)</a:t>
            </a:r>
            <a:endParaRPr lang="ru-RU" i="1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7887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836713"/>
            <a:ext cx="8715436" cy="1163527"/>
          </a:xfrm>
        </p:spPr>
        <p:txBody>
          <a:bodyPr>
            <a:noAutofit/>
          </a:bodyPr>
          <a:lstStyle/>
          <a:p>
            <a:r>
              <a:rPr lang="ru-RU" sz="5000" b="1" dirty="0" smtClean="0">
                <a:solidFill>
                  <a:srgbClr val="FF0000"/>
                </a:solidFill>
              </a:rPr>
              <a:t>Профессиональный </a:t>
            </a:r>
            <a:br>
              <a:rPr lang="ru-RU" sz="5000" b="1" dirty="0" smtClean="0">
                <a:solidFill>
                  <a:srgbClr val="FF0000"/>
                </a:solidFill>
              </a:rPr>
            </a:br>
            <a:r>
              <a:rPr lang="ru-RU" sz="5000" b="1" dirty="0" smtClean="0">
                <a:solidFill>
                  <a:srgbClr val="FF0000"/>
                </a:solidFill>
              </a:rPr>
              <a:t>стандарт</a:t>
            </a:r>
            <a:endParaRPr lang="ru-RU" sz="50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000240"/>
            <a:ext cx="7929618" cy="3638560"/>
          </a:xfrm>
        </p:spPr>
        <p:txBody>
          <a:bodyPr/>
          <a:lstStyle/>
          <a:p>
            <a:pPr algn="l"/>
            <a:endParaRPr lang="ru-RU" b="1" dirty="0" smtClean="0">
              <a:solidFill>
                <a:schemeClr val="tx2"/>
              </a:solidFill>
            </a:endParaRPr>
          </a:p>
          <a:p>
            <a:pPr algn="l"/>
            <a:r>
              <a:rPr lang="ru-RU" b="1" dirty="0" smtClean="0">
                <a:solidFill>
                  <a:srgbClr val="002060"/>
                </a:solidFill>
              </a:rPr>
              <a:t>Характеристика квалификации, необходимой работнику для осуществления определенного вида профессиональной деятельности.</a:t>
            </a:r>
            <a:endParaRPr lang="ru-RU" i="1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7887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472" y="857232"/>
            <a:ext cx="8115328" cy="5268931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Профессиональный стандарт применяется работодателями  при:</a:t>
            </a:r>
          </a:p>
          <a:p>
            <a:pPr>
              <a:buFont typeface="Wingdings" pitchFamily="2" charset="2"/>
              <a:buChar char="ü"/>
            </a:pPr>
            <a:r>
              <a:rPr lang="ru-RU" dirty="0" smtClean="0"/>
              <a:t>  </a:t>
            </a: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</a:rPr>
              <a:t>формировании кадровой политики </a:t>
            </a:r>
          </a:p>
          <a:p>
            <a:pPr>
              <a:buFont typeface="Wingdings" pitchFamily="2" charset="2"/>
              <a:buChar char="ü"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</a:rPr>
              <a:t>  управлении персоналом</a:t>
            </a:r>
          </a:p>
          <a:p>
            <a:pPr>
              <a:buFont typeface="Wingdings" pitchFamily="2" charset="2"/>
              <a:buChar char="ü"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</a:rPr>
              <a:t>  организации обучения и аттестации</a:t>
            </a:r>
          </a:p>
          <a:p>
            <a:pPr>
              <a:buFont typeface="Wingdings" pitchFamily="2" charset="2"/>
              <a:buChar char="ü"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</a:rPr>
              <a:t>  заключении трудовых договоров</a:t>
            </a:r>
          </a:p>
          <a:p>
            <a:pPr>
              <a:buFont typeface="Wingdings" pitchFamily="2" charset="2"/>
              <a:buChar char="ü"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</a:rPr>
              <a:t>  разработке должностных инструкций</a:t>
            </a:r>
          </a:p>
          <a:p>
            <a:pPr>
              <a:buFont typeface="Wingdings" pitchFamily="2" charset="2"/>
              <a:buChar char="ü"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</a:rPr>
              <a:t>  установлении систем оплаты труда</a:t>
            </a:r>
            <a:endParaRPr lang="ru-RU" sz="3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6717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472" y="857232"/>
            <a:ext cx="8115328" cy="526893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Федеральный закон </a:t>
            </a:r>
          </a:p>
          <a:p>
            <a:pPr algn="ctr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от 02.05.2015 № 122-ФЗ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 smtClean="0"/>
          </a:p>
          <a:p>
            <a:pPr algn="ctr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«О внесении изменений в Трудовой кодекс Российской Федерации и статьи 11 и 73 Федерального закона "Об образовании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 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в Российской Федерации"»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ru-RU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n-US" sz="3000" b="1" dirty="0" smtClean="0">
                <a:solidFill>
                  <a:schemeClr val="tx2">
                    <a:lumMod val="50000"/>
                  </a:schemeClr>
                </a:solidFill>
              </a:rPr>
              <a:t>(c 01</a:t>
            </a:r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</a:rPr>
              <a:t>.07.2016)</a:t>
            </a:r>
          </a:p>
          <a:p>
            <a:pPr algn="ctr">
              <a:buNone/>
            </a:pPr>
            <a:endParaRPr lang="ru-RU" sz="3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6717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472" y="857232"/>
            <a:ext cx="8115328" cy="526893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Профессиональный стандарт педагога (учитель, воспитатель)</a:t>
            </a:r>
          </a:p>
          <a:p>
            <a:pPr algn="ctr">
              <a:buNone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</a:rPr>
              <a:t>Приказ Министерства труда                          и социальной защиты РФ </a:t>
            </a:r>
          </a:p>
          <a:p>
            <a:pPr algn="ctr">
              <a:buNone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</a:rPr>
              <a:t>от 18.10.2013 № 544н </a:t>
            </a:r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</a:rPr>
              <a:t>( с 01.01.2015)</a:t>
            </a:r>
          </a:p>
          <a:p>
            <a:pPr algn="ctr">
              <a:buNone/>
            </a:pPr>
            <a:r>
              <a:rPr lang="ru-RU" sz="3400" b="1" dirty="0" smtClean="0">
                <a:solidFill>
                  <a:srgbClr val="FF0000"/>
                </a:solidFill>
              </a:rPr>
              <a:t>???</a:t>
            </a:r>
          </a:p>
          <a:p>
            <a:pPr algn="ctr">
              <a:buNone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</a:rPr>
              <a:t>Приказ Министерства труда                          и социальной защиты РФ </a:t>
            </a:r>
          </a:p>
          <a:p>
            <a:pPr algn="ctr">
              <a:buNone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</a:rPr>
              <a:t>от 25.12.2014 № 1115н </a:t>
            </a:r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</a:rPr>
              <a:t>(с 01.01.2017)</a:t>
            </a:r>
          </a:p>
          <a:p>
            <a:pPr algn="ctr">
              <a:buNone/>
            </a:pPr>
            <a:endParaRPr lang="ru-RU" sz="3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6717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472" y="857232"/>
            <a:ext cx="8115328" cy="526893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Профессиональный стандарт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«Педагог-психолог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(психолог в сфере образования)»</a:t>
            </a:r>
          </a:p>
          <a:p>
            <a:pPr algn="ctr">
              <a:buNone/>
            </a:pPr>
            <a:endParaRPr lang="ru-RU" sz="3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</a:rPr>
              <a:t>Приказ Министерства труда                          и социальной защиты РФ </a:t>
            </a:r>
          </a:p>
          <a:p>
            <a:pPr algn="ctr">
              <a:buNone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</a:rPr>
              <a:t>от 24.07.2015 № 514н </a:t>
            </a:r>
          </a:p>
          <a:p>
            <a:pPr algn="ctr">
              <a:buNone/>
            </a:pPr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</a:rPr>
              <a:t>( с 01.01.2017)</a:t>
            </a:r>
          </a:p>
          <a:p>
            <a:pPr algn="ctr">
              <a:buNone/>
            </a:pPr>
            <a:endParaRPr lang="ru-RU" sz="3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6717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472" y="857232"/>
            <a:ext cx="8115328" cy="526893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Профессиональный стандарт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«Педагог дополнительного образования детей и взрослых»</a:t>
            </a:r>
          </a:p>
          <a:p>
            <a:pPr algn="ctr">
              <a:buNone/>
            </a:pPr>
            <a:endParaRPr lang="ru-RU" sz="3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</a:rPr>
              <a:t>Приказ Министерства труда                          и социальной защиты РФ </a:t>
            </a:r>
          </a:p>
          <a:p>
            <a:pPr algn="ctr">
              <a:buNone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</a:rPr>
              <a:t>от 08.09.2015 № 613н </a:t>
            </a:r>
          </a:p>
          <a:p>
            <a:pPr algn="ctr">
              <a:buNone/>
            </a:pPr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</a:rPr>
              <a:t>( с 01.01.2017)</a:t>
            </a:r>
          </a:p>
          <a:p>
            <a:pPr algn="ctr">
              <a:buNone/>
            </a:pPr>
            <a:endParaRPr lang="ru-RU" sz="3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6717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472" y="857232"/>
            <a:ext cx="8115328" cy="526893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Профессиональный стандарт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«Руководитель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образовательной организации»</a:t>
            </a:r>
          </a:p>
          <a:p>
            <a:pPr algn="ctr">
              <a:buNone/>
            </a:pPr>
            <a:endParaRPr lang="ru-RU" sz="3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</a:rPr>
              <a:t>Проект приказа Министерства труда                          и социальной защиты РФ </a:t>
            </a:r>
          </a:p>
          <a:p>
            <a:pPr algn="ctr">
              <a:buNone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</a:rPr>
              <a:t>от 08.09.2015 № 613н </a:t>
            </a:r>
          </a:p>
          <a:p>
            <a:pPr algn="ctr">
              <a:buNone/>
            </a:pPr>
            <a:r>
              <a:rPr lang="ru-RU" sz="3000" b="1" dirty="0" smtClean="0">
                <a:solidFill>
                  <a:schemeClr val="tx2">
                    <a:lumMod val="50000"/>
                  </a:schemeClr>
                </a:solidFill>
              </a:rPr>
              <a:t>( с 2018 года)</a:t>
            </a:r>
          </a:p>
          <a:p>
            <a:pPr algn="ctr">
              <a:buNone/>
            </a:pPr>
            <a:endParaRPr lang="ru-RU" sz="3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6717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472" y="857232"/>
            <a:ext cx="8115328" cy="526893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График разработки и применения профессиональных стандартов</a:t>
            </a:r>
          </a:p>
          <a:p>
            <a:pPr algn="ctr">
              <a:buNone/>
            </a:pPr>
            <a:endParaRPr lang="ru-RU" sz="3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</a:rPr>
              <a:t>Приказ </a:t>
            </a:r>
          </a:p>
          <a:p>
            <a:pPr algn="ctr">
              <a:buNone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</a:rPr>
              <a:t>Министерства образования и науки РФ </a:t>
            </a:r>
          </a:p>
          <a:p>
            <a:pPr algn="ctr">
              <a:buNone/>
            </a:pPr>
            <a:r>
              <a:rPr lang="ru-RU" sz="3400" b="1" dirty="0" smtClean="0">
                <a:solidFill>
                  <a:schemeClr val="tx2">
                    <a:lumMod val="50000"/>
                  </a:schemeClr>
                </a:solidFill>
              </a:rPr>
              <a:t>от 27.05.2015 № 536 </a:t>
            </a:r>
          </a:p>
          <a:p>
            <a:pPr algn="ctr">
              <a:buNone/>
            </a:pPr>
            <a:endParaRPr lang="ru-RU" sz="3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>
              <a:buNone/>
            </a:pPr>
            <a:endParaRPr lang="ru-RU" sz="3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67175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163527"/>
          </a:xfrm>
        </p:spPr>
        <p:txBody>
          <a:bodyPr>
            <a:normAutofit fontScale="90000"/>
          </a:bodyPr>
          <a:lstStyle/>
          <a:p>
            <a:r>
              <a:rPr lang="ru-RU" sz="7200" b="1" dirty="0" smtClean="0">
                <a:solidFill>
                  <a:srgbClr val="FF0000"/>
                </a:solidFill>
              </a:rPr>
              <a:t>СТАНДАРТ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000240"/>
            <a:ext cx="7929618" cy="4000528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>
                <a:solidFill>
                  <a:srgbClr val="002060"/>
                </a:solidFill>
              </a:rPr>
              <a:t>1) В переводе с английского языка это слово переводится как </a:t>
            </a:r>
            <a:r>
              <a:rPr lang="ru-RU" sz="2800" b="1" dirty="0" smtClean="0">
                <a:solidFill>
                  <a:srgbClr val="002060"/>
                </a:solidFill>
              </a:rPr>
              <a:t>норма</a:t>
            </a:r>
            <a:endParaRPr lang="ru-RU" sz="2800" dirty="0" smtClean="0">
              <a:solidFill>
                <a:srgbClr val="002060"/>
              </a:solidFill>
            </a:endParaRPr>
          </a:p>
          <a:p>
            <a:pPr algn="l"/>
            <a:r>
              <a:rPr lang="ru-RU" sz="2800" dirty="0" smtClean="0">
                <a:solidFill>
                  <a:srgbClr val="002060"/>
                </a:solidFill>
              </a:rPr>
              <a:t> 2) В широком смысле слова – это </a:t>
            </a:r>
            <a:r>
              <a:rPr lang="ru-RU" sz="2800" b="1" dirty="0" smtClean="0">
                <a:solidFill>
                  <a:srgbClr val="002060"/>
                </a:solidFill>
              </a:rPr>
              <a:t>образец</a:t>
            </a:r>
            <a:r>
              <a:rPr lang="ru-RU" sz="2800" dirty="0" smtClean="0">
                <a:solidFill>
                  <a:srgbClr val="002060"/>
                </a:solidFill>
              </a:rPr>
              <a:t>, </a:t>
            </a:r>
            <a:r>
              <a:rPr lang="ru-RU" sz="2800" b="1" dirty="0" smtClean="0">
                <a:solidFill>
                  <a:srgbClr val="002060"/>
                </a:solidFill>
              </a:rPr>
              <a:t>эталон</a:t>
            </a:r>
            <a:r>
              <a:rPr lang="ru-RU" sz="2800" dirty="0" smtClean="0">
                <a:solidFill>
                  <a:srgbClr val="002060"/>
                </a:solidFill>
              </a:rPr>
              <a:t>, </a:t>
            </a:r>
            <a:r>
              <a:rPr lang="ru-RU" sz="2800" b="1" dirty="0" smtClean="0">
                <a:solidFill>
                  <a:srgbClr val="002060"/>
                </a:solidFill>
              </a:rPr>
              <a:t>модель</a:t>
            </a:r>
            <a:r>
              <a:rPr lang="ru-RU" sz="2800" dirty="0" smtClean="0">
                <a:solidFill>
                  <a:srgbClr val="002060"/>
                </a:solidFill>
              </a:rPr>
              <a:t>, принимаемые за исходные для сопоставления с ними других подобных объектов.</a:t>
            </a:r>
          </a:p>
          <a:p>
            <a:pPr algn="l"/>
            <a:r>
              <a:rPr lang="ru-RU" sz="2800" dirty="0" smtClean="0">
                <a:solidFill>
                  <a:srgbClr val="002060"/>
                </a:solidFill>
              </a:rPr>
              <a:t> 3) Его разрабатывают как на материальные предметы, так и на нормы, правила, требования различного характера. </a:t>
            </a:r>
          </a:p>
          <a:p>
            <a:pPr algn="l"/>
            <a:endParaRPr lang="ru-RU" sz="2800" i="1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7887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500034" y="5072074"/>
            <a:ext cx="8143932" cy="1000132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</a:rPr>
              <a:t>Какая прелесть, </a:t>
            </a:r>
          </a:p>
          <a:p>
            <a:pPr algn="ctr"/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</a:rPr>
              <a:t>эти ваши профессиональные стандарты!</a:t>
            </a:r>
            <a:endParaRPr lang="ru-RU" sz="32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http://dg55.mycdn.me/image?t=0&amp;bid=803826884218&amp;id=803826884218&amp;plc=WEB&amp;tkn=PklW8MZvDEd6BlsOI2jJkNWW-U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0538" y="1071546"/>
            <a:ext cx="5622925" cy="3714776"/>
          </a:xfrm>
          <a:prstGeom prst="rect">
            <a:avLst/>
          </a:prstGeom>
          <a:noFill/>
          <a:ln w="28575">
            <a:solidFill>
              <a:srgbClr val="800000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401386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 flipH="1">
            <a:off x="571472" y="1142985"/>
            <a:ext cx="4429156" cy="1428759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Фридрих Вильгельм Генрих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Алекса́ндр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фон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Гу́мбольдт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pPr algn="r"/>
            <a:r>
              <a:rPr lang="ru-RU" sz="2400" b="1" i="1" dirty="0" smtClean="0">
                <a:solidFill>
                  <a:schemeClr val="tx2">
                    <a:lumMod val="50000"/>
                  </a:schemeClr>
                </a:solidFill>
              </a:rPr>
              <a:t>(1769-1859)</a:t>
            </a:r>
            <a:endParaRPr lang="ru-RU" sz="2400" b="1" i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www.luvs.cz/uploads/pics/Humboldt_Alexand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142984"/>
            <a:ext cx="3571900" cy="478634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01386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428596" y="5072074"/>
            <a:ext cx="8358246" cy="857256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</a:rPr>
              <a:t>Какая прелесть, </a:t>
            </a:r>
          </a:p>
          <a:p>
            <a:pPr algn="ctr"/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</a:rPr>
              <a:t>эти </a:t>
            </a:r>
            <a:r>
              <a:rPr lang="ru-RU" sz="32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НАШИ</a:t>
            </a:r>
            <a:r>
              <a:rPr lang="ru-RU" sz="3200" b="1" i="1" dirty="0" smtClean="0">
                <a:solidFill>
                  <a:schemeClr val="accent6">
                    <a:lumMod val="50000"/>
                  </a:schemeClr>
                </a:solidFill>
              </a:rPr>
              <a:t> профессиональные стандарты!</a:t>
            </a:r>
            <a:endParaRPr lang="ru-RU" sz="32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http://www.bustyteengallery.com/images/13aq6/how-to-get-your-hot-teacher-to-notice-yo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357298"/>
            <a:ext cx="5648325" cy="3333750"/>
          </a:xfrm>
          <a:prstGeom prst="rect">
            <a:avLst/>
          </a:prstGeom>
          <a:noFill/>
          <a:ln w="28575">
            <a:solidFill>
              <a:schemeClr val="accent6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xmlns="" val="401386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836713"/>
            <a:ext cx="8358246" cy="877775"/>
          </a:xfrm>
        </p:spPr>
        <p:txBody>
          <a:bodyPr>
            <a:noAutofit/>
          </a:bodyPr>
          <a:lstStyle/>
          <a:p>
            <a:endParaRPr lang="ru-RU" sz="50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3571876"/>
            <a:ext cx="7715304" cy="2214578"/>
          </a:xfrm>
        </p:spPr>
        <p:txBody>
          <a:bodyPr>
            <a:normAutofit/>
          </a:bodyPr>
          <a:lstStyle/>
          <a:p>
            <a:pPr algn="r"/>
            <a:r>
              <a:rPr lang="ru-RU" sz="2800" b="1" i="1" dirty="0" smtClean="0">
                <a:solidFill>
                  <a:srgbClr val="002060"/>
                </a:solidFill>
              </a:rPr>
              <a:t>Гутник Ирина Сергеевна, </a:t>
            </a:r>
          </a:p>
          <a:p>
            <a:pPr algn="r"/>
            <a:r>
              <a:rPr lang="ru-RU" sz="2800" b="1" i="1" dirty="0" smtClean="0">
                <a:solidFill>
                  <a:srgbClr val="002060"/>
                </a:solidFill>
              </a:rPr>
              <a:t>директор МБОУ ДПО «ИМЦ»</a:t>
            </a:r>
          </a:p>
          <a:p>
            <a:pPr algn="r"/>
            <a:r>
              <a:rPr lang="ru-RU" sz="2800" b="1" i="1" dirty="0" smtClean="0">
                <a:solidFill>
                  <a:srgbClr val="002060"/>
                </a:solidFill>
              </a:rPr>
              <a:t>телефон: 4-43-99</a:t>
            </a:r>
          </a:p>
          <a:p>
            <a:pPr algn="r"/>
            <a:r>
              <a:rPr lang="en-US" sz="2800" b="1" i="1" dirty="0" smtClean="0">
                <a:solidFill>
                  <a:srgbClr val="002060"/>
                </a:solidFill>
              </a:rPr>
              <a:t>e-mail</a:t>
            </a:r>
            <a:r>
              <a:rPr lang="ru-RU" sz="2800" b="1" i="1" dirty="0" smtClean="0">
                <a:solidFill>
                  <a:srgbClr val="002060"/>
                </a:solidFill>
              </a:rPr>
              <a:t>:</a:t>
            </a:r>
            <a:r>
              <a:rPr lang="en-US" sz="2800" b="1" i="1" dirty="0" smtClean="0">
                <a:solidFill>
                  <a:srgbClr val="002060"/>
                </a:solidFill>
              </a:rPr>
              <a:t> polimc41@mail.ru</a:t>
            </a:r>
            <a:endParaRPr lang="ru-RU" sz="2800" i="1" dirty="0" smtClean="0">
              <a:solidFill>
                <a:srgbClr val="002060"/>
              </a:solidFill>
            </a:endParaRPr>
          </a:p>
          <a:p>
            <a:pPr algn="r"/>
            <a:endParaRPr lang="ru-RU" b="1" dirty="0" smtClean="0">
              <a:solidFill>
                <a:schemeClr val="tx2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7887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163527"/>
          </a:xfrm>
        </p:spPr>
        <p:txBody>
          <a:bodyPr>
            <a:normAutofit fontScale="90000"/>
          </a:bodyPr>
          <a:lstStyle/>
          <a:p>
            <a:r>
              <a:rPr lang="ru-RU" sz="7200" b="1" dirty="0" smtClean="0">
                <a:solidFill>
                  <a:srgbClr val="FF0000"/>
                </a:solidFill>
              </a:rPr>
              <a:t>Стандартизация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285992"/>
            <a:ext cx="7929618" cy="3714776"/>
          </a:xfrm>
        </p:spPr>
        <p:txBody>
          <a:bodyPr>
            <a:noAutofit/>
          </a:bodyPr>
          <a:lstStyle/>
          <a:p>
            <a:pPr algn="l"/>
            <a:r>
              <a:rPr lang="ru-RU" sz="3600" b="1" dirty="0" smtClean="0">
                <a:solidFill>
                  <a:srgbClr val="002060"/>
                </a:solidFill>
              </a:rPr>
              <a:t>Вид человеческой деятельности, направленный на то, чтобы упорядочить оптимальным образом деятельность людей в различных областях.</a:t>
            </a:r>
            <a:endParaRPr lang="ru-RU" sz="3600" dirty="0" smtClean="0"/>
          </a:p>
          <a:p>
            <a:pPr algn="l"/>
            <a:r>
              <a:rPr lang="ru-RU" sz="3600" dirty="0" smtClean="0">
                <a:solidFill>
                  <a:srgbClr val="002060"/>
                </a:solidFill>
              </a:rPr>
              <a:t> </a:t>
            </a:r>
          </a:p>
          <a:p>
            <a:pPr algn="l"/>
            <a:endParaRPr lang="ru-RU" sz="2800" i="1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7887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163527"/>
          </a:xfrm>
        </p:spPr>
        <p:txBody>
          <a:bodyPr>
            <a:normAutofit fontScale="90000"/>
          </a:bodyPr>
          <a:lstStyle/>
          <a:p>
            <a:r>
              <a:rPr lang="ru-RU" sz="7200" b="1" dirty="0" smtClean="0">
                <a:solidFill>
                  <a:srgbClr val="FF0000"/>
                </a:solidFill>
              </a:rPr>
              <a:t>ФГОС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000240"/>
            <a:ext cx="7929618" cy="363856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b="1" dirty="0" smtClean="0">
                <a:solidFill>
                  <a:srgbClr val="002060"/>
                </a:solidFill>
              </a:rPr>
              <a:t>Совокупность обязательных требований          к образованию определенного уровня              и (или) к профессии, специальности                  и направлению подготовки, утвержденных федеральным органом исполнительной власти.</a:t>
            </a:r>
          </a:p>
          <a:p>
            <a:pPr algn="r"/>
            <a:r>
              <a:rPr lang="ru-RU" i="1" dirty="0" smtClean="0">
                <a:solidFill>
                  <a:srgbClr val="002060"/>
                </a:solidFill>
              </a:rPr>
              <a:t>(№ 273-ФЗ, статья 2, п. 6;</a:t>
            </a:r>
          </a:p>
          <a:p>
            <a:pPr algn="r"/>
            <a:r>
              <a:rPr lang="ru-RU" i="1" dirty="0" smtClean="0">
                <a:solidFill>
                  <a:srgbClr val="002060"/>
                </a:solidFill>
              </a:rPr>
              <a:t>№ 273-ФЗ, </a:t>
            </a:r>
            <a:r>
              <a:rPr lang="ru-RU" i="1" dirty="0" smtClean="0">
                <a:solidFill>
                  <a:srgbClr val="FF0000"/>
                </a:solidFill>
              </a:rPr>
              <a:t>статья 11 с изменениями</a:t>
            </a:r>
            <a:r>
              <a:rPr lang="ru-RU" i="1" dirty="0" smtClean="0">
                <a:solidFill>
                  <a:srgbClr val="002060"/>
                </a:solidFill>
              </a:rPr>
              <a:t>)</a:t>
            </a:r>
            <a:endParaRPr lang="ru-RU" i="1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7887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163527"/>
          </a:xfrm>
        </p:spPr>
        <p:txBody>
          <a:bodyPr>
            <a:normAutofit fontScale="90000"/>
          </a:bodyPr>
          <a:lstStyle/>
          <a:p>
            <a:r>
              <a:rPr lang="ru-RU" sz="7200" b="1" dirty="0" smtClean="0">
                <a:solidFill>
                  <a:srgbClr val="FF0000"/>
                </a:solidFill>
              </a:rPr>
              <a:t>ФГОС ДО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000240"/>
            <a:ext cx="7929618" cy="3638560"/>
          </a:xfrm>
        </p:spPr>
        <p:txBody>
          <a:bodyPr>
            <a:normAutofit/>
          </a:bodyPr>
          <a:lstStyle/>
          <a:p>
            <a:endParaRPr lang="ru-RU" b="1" dirty="0" smtClean="0">
              <a:solidFill>
                <a:schemeClr val="tx2"/>
              </a:solidFill>
            </a:endParaRPr>
          </a:p>
          <a:p>
            <a:r>
              <a:rPr lang="ru-RU" sz="4000" b="1" dirty="0" smtClean="0">
                <a:solidFill>
                  <a:srgbClr val="002060"/>
                </a:solidFill>
              </a:rPr>
              <a:t>Приказ Минобрнауки России </a:t>
            </a:r>
          </a:p>
          <a:p>
            <a:r>
              <a:rPr lang="ru-RU" sz="4000" b="1" dirty="0" smtClean="0">
                <a:solidFill>
                  <a:srgbClr val="002060"/>
                </a:solidFill>
              </a:rPr>
              <a:t>от 17.10.2013 № 1155</a:t>
            </a:r>
          </a:p>
          <a:p>
            <a:pPr algn="r"/>
            <a:endParaRPr lang="ru-RU" i="1" dirty="0">
              <a:solidFill>
                <a:schemeClr val="tx2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7887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163527"/>
          </a:xfrm>
        </p:spPr>
        <p:txBody>
          <a:bodyPr>
            <a:normAutofit fontScale="90000"/>
          </a:bodyPr>
          <a:lstStyle/>
          <a:p>
            <a:r>
              <a:rPr lang="ru-RU" sz="7200" b="1" dirty="0" smtClean="0">
                <a:solidFill>
                  <a:srgbClr val="FF0000"/>
                </a:solidFill>
              </a:rPr>
              <a:t>ФГОС НОО 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000240"/>
            <a:ext cx="7929618" cy="363856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Приказ Минобрнауки России</a:t>
            </a:r>
          </a:p>
          <a:p>
            <a:r>
              <a:rPr lang="ru-RU" sz="4000" b="1" dirty="0" smtClean="0">
                <a:solidFill>
                  <a:srgbClr val="002060"/>
                </a:solidFill>
              </a:rPr>
              <a:t>от 06.10.2009 № 373</a:t>
            </a:r>
          </a:p>
          <a:p>
            <a:r>
              <a:rPr lang="ru-RU" sz="4000" i="1" dirty="0" smtClean="0">
                <a:solidFill>
                  <a:srgbClr val="002060"/>
                </a:solidFill>
              </a:rPr>
              <a:t>(в редакции от 18.05.2015)</a:t>
            </a:r>
            <a:endParaRPr lang="ru-RU" sz="4000" i="1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7887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163527"/>
          </a:xfrm>
        </p:spPr>
        <p:txBody>
          <a:bodyPr>
            <a:normAutofit fontScale="90000"/>
          </a:bodyPr>
          <a:lstStyle/>
          <a:p>
            <a:r>
              <a:rPr lang="ru-RU" sz="7200" b="1" dirty="0" smtClean="0">
                <a:solidFill>
                  <a:srgbClr val="FF0000"/>
                </a:solidFill>
              </a:rPr>
              <a:t>ФГОС ООО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000240"/>
            <a:ext cx="7929618" cy="3638560"/>
          </a:xfrm>
        </p:spPr>
        <p:txBody>
          <a:bodyPr>
            <a:normAutofit/>
          </a:bodyPr>
          <a:lstStyle/>
          <a:p>
            <a:endParaRPr lang="ru-RU" sz="4000" b="1" dirty="0" smtClean="0">
              <a:solidFill>
                <a:schemeClr val="tx2"/>
              </a:solidFill>
            </a:endParaRPr>
          </a:p>
          <a:p>
            <a:r>
              <a:rPr lang="ru-RU" sz="4000" b="1" dirty="0" smtClean="0">
                <a:solidFill>
                  <a:srgbClr val="002060"/>
                </a:solidFill>
              </a:rPr>
              <a:t>Приказ Минобрнауки России</a:t>
            </a:r>
          </a:p>
          <a:p>
            <a:r>
              <a:rPr lang="ru-RU" sz="4000" b="1" dirty="0" smtClean="0">
                <a:solidFill>
                  <a:srgbClr val="002060"/>
                </a:solidFill>
              </a:rPr>
              <a:t>от 17.12.2010 № 1897</a:t>
            </a:r>
          </a:p>
          <a:p>
            <a:r>
              <a:rPr lang="ru-RU" sz="4000" i="1" dirty="0" smtClean="0">
                <a:solidFill>
                  <a:srgbClr val="002060"/>
                </a:solidFill>
              </a:rPr>
              <a:t>(в редакции от 29.12.2014)</a:t>
            </a:r>
            <a:endParaRPr lang="ru-RU" sz="4000" i="1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7887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163527"/>
          </a:xfrm>
        </p:spPr>
        <p:txBody>
          <a:bodyPr>
            <a:normAutofit fontScale="90000"/>
          </a:bodyPr>
          <a:lstStyle/>
          <a:p>
            <a:r>
              <a:rPr lang="ru-RU" sz="7200" b="1" dirty="0" smtClean="0">
                <a:solidFill>
                  <a:srgbClr val="FF0000"/>
                </a:solidFill>
              </a:rPr>
              <a:t>ФГОС СОО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2000240"/>
            <a:ext cx="7929618" cy="3638560"/>
          </a:xfrm>
        </p:spPr>
        <p:txBody>
          <a:bodyPr>
            <a:normAutofit/>
          </a:bodyPr>
          <a:lstStyle/>
          <a:p>
            <a:endParaRPr lang="ru-RU" sz="4000" b="1" dirty="0" smtClean="0">
              <a:solidFill>
                <a:schemeClr val="tx2"/>
              </a:solidFill>
            </a:endParaRPr>
          </a:p>
          <a:p>
            <a:r>
              <a:rPr lang="ru-RU" sz="4000" b="1" dirty="0" smtClean="0">
                <a:solidFill>
                  <a:srgbClr val="002060"/>
                </a:solidFill>
              </a:rPr>
              <a:t>Приказ Минобрнауки России</a:t>
            </a:r>
          </a:p>
          <a:p>
            <a:r>
              <a:rPr lang="ru-RU" sz="4000" b="1" dirty="0" smtClean="0">
                <a:solidFill>
                  <a:srgbClr val="002060"/>
                </a:solidFill>
              </a:rPr>
              <a:t>от 17.05.2012 № 413</a:t>
            </a:r>
          </a:p>
          <a:p>
            <a:r>
              <a:rPr lang="ru-RU" sz="4000" i="1" dirty="0" smtClean="0">
                <a:solidFill>
                  <a:srgbClr val="002060"/>
                </a:solidFill>
              </a:rPr>
              <a:t>(в редакции от 29.12.2014)</a:t>
            </a:r>
            <a:endParaRPr lang="ru-RU" sz="4000" i="1" dirty="0">
              <a:solidFill>
                <a:srgbClr val="00206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7887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806469"/>
          </a:xfrm>
        </p:spPr>
        <p:txBody>
          <a:bodyPr>
            <a:normAutofit fontScale="90000"/>
          </a:bodyPr>
          <a:lstStyle/>
          <a:p>
            <a:r>
              <a:rPr lang="ru-RU" sz="7200" b="1" dirty="0" smtClean="0">
                <a:solidFill>
                  <a:srgbClr val="FF0000"/>
                </a:solidFill>
              </a:rPr>
              <a:t>ФГОС НОО обучающихся с ОВЗ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3000372"/>
            <a:ext cx="8215370" cy="2638428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</a:rPr>
              <a:t>Приказ Минобрнауки России</a:t>
            </a:r>
          </a:p>
          <a:p>
            <a:r>
              <a:rPr lang="ru-RU" sz="4000" b="1" dirty="0" smtClean="0">
                <a:solidFill>
                  <a:srgbClr val="002060"/>
                </a:solidFill>
              </a:rPr>
              <a:t>от 19.12.2014 № 1598 </a:t>
            </a:r>
          </a:p>
          <a:p>
            <a:r>
              <a:rPr lang="ru-RU" sz="3000" i="1" dirty="0" smtClean="0">
                <a:solidFill>
                  <a:srgbClr val="002060"/>
                </a:solidFill>
              </a:rPr>
              <a:t>(к правоотношениям возникшим с 01.09.2016)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7887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</TotalTime>
  <Words>445</Words>
  <Application>Microsoft Office PowerPoint</Application>
  <PresentationFormat>Экран (4:3)</PresentationFormat>
  <Paragraphs>112</Paragraphs>
  <Slides>23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СТАНДАРТЫ  В ОБРАЗОВАНИИ</vt:lpstr>
      <vt:lpstr>СТАНДАРТ</vt:lpstr>
      <vt:lpstr>Стандартизация</vt:lpstr>
      <vt:lpstr>ФГОС</vt:lpstr>
      <vt:lpstr>ФГОС ДО</vt:lpstr>
      <vt:lpstr>ФГОС НОО </vt:lpstr>
      <vt:lpstr>ФГОС ООО</vt:lpstr>
      <vt:lpstr>ФГОС СОО</vt:lpstr>
      <vt:lpstr>ФГОС НОО обучающихся с ОВЗ</vt:lpstr>
      <vt:lpstr>ФГОС  образования  обучающихся  с умственной отсталостью</vt:lpstr>
      <vt:lpstr>Образовательный стандарт</vt:lpstr>
      <vt:lpstr>Профессиональный  стандарт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Катенок</dc:creator>
  <cp:lastModifiedBy>Кислициа-ПК</cp:lastModifiedBy>
  <cp:revision>144</cp:revision>
  <dcterms:created xsi:type="dcterms:W3CDTF">2013-01-28T19:28:30Z</dcterms:created>
  <dcterms:modified xsi:type="dcterms:W3CDTF">2016-10-17T07:34:12Z</dcterms:modified>
</cp:coreProperties>
</file>